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Roboto Slab"/>
      <p:regular r:id="rId40"/>
      <p:bold r:id="rId41"/>
    </p:embeddedFont>
    <p:embeddedFont>
      <p:font typeface="Economica"/>
      <p:regular r:id="rId42"/>
      <p:bold r:id="rId43"/>
      <p:italic r:id="rId44"/>
      <p:boldItalic r:id="rId45"/>
    </p:embeddedFont>
    <p:embeddedFont>
      <p:font typeface="Lato"/>
      <p:regular r:id="rId46"/>
      <p:bold r:id="rId47"/>
      <p:italic r:id="rId48"/>
      <p:boldItalic r:id="rId49"/>
    </p:embeddedFont>
    <p:embeddedFont>
      <p:font typeface="Open Sans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00925B9-4066-48E1-A7AC-193A9578E32B}">
  <a:tblStyle styleId="{100925B9-4066-48E1-A7AC-193A9578E32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Slab-regular.fntdata"/><Relationship Id="rId42" Type="http://schemas.openxmlformats.org/officeDocument/2006/relationships/font" Target="fonts/Economica-regular.fntdata"/><Relationship Id="rId41" Type="http://schemas.openxmlformats.org/officeDocument/2006/relationships/font" Target="fonts/RobotoSlab-bold.fntdata"/><Relationship Id="rId44" Type="http://schemas.openxmlformats.org/officeDocument/2006/relationships/font" Target="fonts/Economica-italic.fntdata"/><Relationship Id="rId43" Type="http://schemas.openxmlformats.org/officeDocument/2006/relationships/font" Target="fonts/Economica-bold.fntdata"/><Relationship Id="rId46" Type="http://schemas.openxmlformats.org/officeDocument/2006/relationships/font" Target="fonts/Lato-regular.fntdata"/><Relationship Id="rId45" Type="http://schemas.openxmlformats.org/officeDocument/2006/relationships/font" Target="fonts/Economica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Lato-italic.fntdata"/><Relationship Id="rId47" Type="http://schemas.openxmlformats.org/officeDocument/2006/relationships/font" Target="fonts/Lato-bold.fntdata"/><Relationship Id="rId49" Type="http://schemas.openxmlformats.org/officeDocument/2006/relationships/font" Target="fonts/La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OpenSans-bold.fntdata"/><Relationship Id="rId50" Type="http://schemas.openxmlformats.org/officeDocument/2006/relationships/font" Target="fonts/OpenSans-regular.fntdata"/><Relationship Id="rId53" Type="http://schemas.openxmlformats.org/officeDocument/2006/relationships/font" Target="fonts/OpenSans-boldItalic.fntdata"/><Relationship Id="rId52" Type="http://schemas.openxmlformats.org/officeDocument/2006/relationships/font" Target="fonts/OpenSans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94c16543e7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94c16543e7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94c16543e7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94c16543e7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94c16543e7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94c16543e7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94455cbb8a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94455cbb8a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94d88f0f5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94d88f0f5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94c1689e5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94c1689e5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94c16543e7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94c16543e7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94c1689e5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94c1689e5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94c16543e7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94c16543e7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94c1689e5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94c1689e5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94d88f0f5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94d88f0f5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94c1689e5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94c1689e5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94c1689e5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94c1689e5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94d88f0f5a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94d88f0f5a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94d88f0f5a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94d88f0f5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94d88f0f5a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94d88f0f5a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94d88f0f5a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94d88f0f5a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94d88f0f5a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94d88f0f5a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94d88f0f5a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94d88f0f5a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94d88f0f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94d88f0f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94455cbb8a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94455cbb8a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94455cbb8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94455cbb8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94c1689e5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94c1689e5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94c1689e5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94c1689e5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94455cbb8a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94455cbb8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94c1689e5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94c1689e5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94455cbb8a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94455cbb8a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94455cbb8a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94455cbb8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94455cbb8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94455cbb8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94c16543e7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94c16543e7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94c16543e7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94c16543e7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94c16543e7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94c16543e7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ocs.google.com/spreadsheets/u/1/d/e/2PACX-1vR80umTMrhg6VvyB0A_tYKbl_IsvBMx4i5gq1XLNkGohPSlzS29p-hkzOW21gw6fcjD7ZGb1zvfS0rU/pubhtml#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DATATHON 2023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rPr>
              <a:t>Relation between federal funding and DEIA factors</a:t>
            </a:r>
            <a:endParaRPr/>
          </a:p>
        </p:txBody>
      </p:sp>
      <p:sp>
        <p:nvSpPr>
          <p:cNvPr id="64" name="Google Shape;64;p13"/>
          <p:cNvSpPr txBox="1"/>
          <p:nvPr/>
        </p:nvSpPr>
        <p:spPr>
          <a:xfrm>
            <a:off x="3274175" y="3996675"/>
            <a:ext cx="23739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Team Marymount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0"/>
            <a:ext cx="8520600" cy="66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80"/>
              <a:t>Linear Regressions (Seaborn PY) </a:t>
            </a:r>
            <a:endParaRPr sz="3580"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75" y="1109050"/>
            <a:ext cx="4491524" cy="389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1425" y="1109050"/>
            <a:ext cx="4198425" cy="389777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/>
          <p:nvPr/>
        </p:nvSpPr>
        <p:spPr>
          <a:xfrm>
            <a:off x="434250" y="669300"/>
            <a:ext cx="8275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To show the relationship between Patent awards per 1000 individual per state and graduation rates per state by different years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75950" y="186625"/>
            <a:ext cx="8520600" cy="6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To show the relationship between Unemployed individuals in thousands per individual per state and graduation rates per state by different years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98" y="892575"/>
            <a:ext cx="4485149" cy="4118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 rotWithShape="1">
          <a:blip r:embed="rId4">
            <a:alphaModFix/>
          </a:blip>
          <a:srcRect b="0" l="2229" r="0" t="0"/>
          <a:stretch/>
        </p:blipFill>
        <p:spPr>
          <a:xfrm>
            <a:off x="4326025" y="824425"/>
            <a:ext cx="4634774" cy="40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311700" y="229450"/>
            <a:ext cx="8520600" cy="5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5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To show the relationship between Research &amp; Development obligations per individual per state and graduation rates per state by different years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8" name="Google Shape;138;p24"/>
          <p:cNvPicPr preferRelativeResize="0"/>
          <p:nvPr/>
        </p:nvPicPr>
        <p:blipFill rotWithShape="1">
          <a:blip r:embed="rId3">
            <a:alphaModFix/>
          </a:blip>
          <a:srcRect b="0" l="3864" r="0" t="0"/>
          <a:stretch/>
        </p:blipFill>
        <p:spPr>
          <a:xfrm>
            <a:off x="311700" y="882775"/>
            <a:ext cx="4165125" cy="410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030450"/>
            <a:ext cx="4362374" cy="3685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285600" y="64250"/>
            <a:ext cx="8572800" cy="121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Linear Regression (MLR)</a:t>
            </a:r>
            <a:endParaRPr/>
          </a:p>
        </p:txBody>
      </p:sp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5711400" y="1446975"/>
            <a:ext cx="3120900" cy="31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-Federal Funding is not statistically significant when relating to the effect it has on graduation rates. </a:t>
            </a:r>
            <a:endParaRPr sz="15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/>
              <a:t>-An increase of 1 patent award per 1000 people in S&amp;E approximately increases the graduation rate by 0.0845%. This is statistically significant</a:t>
            </a:r>
            <a:endParaRPr sz="1500"/>
          </a:p>
        </p:txBody>
      </p:sp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b="2429" l="0" r="0" t="-2430"/>
          <a:stretch/>
        </p:blipFill>
        <p:spPr>
          <a:xfrm>
            <a:off x="259475" y="1329200"/>
            <a:ext cx="5451934" cy="313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</a:t>
            </a:r>
            <a:endParaRPr/>
          </a:p>
        </p:txBody>
      </p:sp>
      <p:sp>
        <p:nvSpPr>
          <p:cNvPr id="152" name="Google Shape;152;p2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Statistical</a:t>
            </a:r>
            <a:r>
              <a:rPr lang="en"/>
              <a:t> significance was not seen for federal spending in Research and Development per individual in S/E in relation to having an </a:t>
            </a:r>
            <a:r>
              <a:rPr lang="en"/>
              <a:t>effect</a:t>
            </a:r>
            <a:r>
              <a:rPr lang="en"/>
              <a:t> on graduation rates.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Analysis</a:t>
            </a:r>
            <a:endParaRPr/>
          </a:p>
        </p:txBody>
      </p:sp>
      <p:sp>
        <p:nvSpPr>
          <p:cNvPr id="158" name="Google Shape;158;p27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Investigating the effect of Research Related Variables on Employment Number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Method</a:t>
            </a:r>
            <a:endParaRPr/>
          </a:p>
        </p:txBody>
      </p:sp>
      <p:sp>
        <p:nvSpPr>
          <p:cNvPr id="164" name="Google Shape;164;p2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Correlation Matrix: Finding Correlation Coefficient for each variable pair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We found that employment number has relatively high correlation with Research related variables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Variable Filter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For each employment number by race, the variables used are filtered based on correlation coefficient between the range of 0.7 to 0.9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Machine Learning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Model the changes in employment number by race from the filtered variables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Split training and test set by year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Test set is the last year available in the 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Regression Analysis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Investigation the relation found in the dataset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6242350" y="867300"/>
            <a:ext cx="2632800" cy="180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Correlation Matrix</a:t>
            </a:r>
            <a:endParaRPr/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150" y="244250"/>
            <a:ext cx="5705798" cy="460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Output: </a:t>
            </a:r>
            <a:r>
              <a:rPr lang="en"/>
              <a:t>White Employment</a:t>
            </a:r>
            <a:endParaRPr/>
          </a:p>
        </p:txBody>
      </p:sp>
      <p:pic>
        <p:nvPicPr>
          <p:cNvPr id="176" name="Google Shape;1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425" y="1147225"/>
            <a:ext cx="2868126" cy="1815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0"/>
          <p:cNvPicPr preferRelativeResize="0"/>
          <p:nvPr/>
        </p:nvPicPr>
        <p:blipFill rotWithShape="1">
          <a:blip r:embed="rId4">
            <a:alphaModFix/>
          </a:blip>
          <a:srcRect b="0" l="2620" r="-2619" t="0"/>
          <a:stretch/>
        </p:blipFill>
        <p:spPr>
          <a:xfrm>
            <a:off x="1024350" y="3078100"/>
            <a:ext cx="2868117" cy="186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0217" y="1147225"/>
            <a:ext cx="4747518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Output: Hispanic Employment</a:t>
            </a:r>
            <a:endParaRPr/>
          </a:p>
        </p:txBody>
      </p:sp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500" y="1028925"/>
            <a:ext cx="3017925" cy="19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403" y="2952925"/>
            <a:ext cx="2958121" cy="19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6825" y="1299625"/>
            <a:ext cx="4848225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 </a:t>
            </a:r>
            <a:endParaRPr/>
          </a:p>
        </p:txBody>
      </p:sp>
      <p:sp>
        <p:nvSpPr>
          <p:cNvPr id="70" name="Google Shape;70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Research</a:t>
            </a:r>
            <a:r>
              <a:rPr lang="en"/>
              <a:t> Question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Hypothesis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Data Exploration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Conclusion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Alternative </a:t>
            </a:r>
            <a:r>
              <a:rPr lang="en"/>
              <a:t>analysis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Data exploration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Conclusion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Output: Asian Employment</a:t>
            </a:r>
            <a:endParaRPr/>
          </a:p>
        </p:txBody>
      </p:sp>
      <p:pic>
        <p:nvPicPr>
          <p:cNvPr id="192" name="Google Shape;1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125" y="1147225"/>
            <a:ext cx="2815376" cy="183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0901" y="1299625"/>
            <a:ext cx="4857750" cy="34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113" y="2978400"/>
            <a:ext cx="2955393" cy="186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Output: Black Employment</a:t>
            </a:r>
            <a:endParaRPr/>
          </a:p>
        </p:txBody>
      </p:sp>
      <p:pic>
        <p:nvPicPr>
          <p:cNvPr id="200" name="Google Shape;2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275" y="1269550"/>
            <a:ext cx="2549325" cy="165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462" y="3050000"/>
            <a:ext cx="3030951" cy="191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3601" y="1735775"/>
            <a:ext cx="4838700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Interpretation</a:t>
            </a:r>
            <a:r>
              <a:rPr lang="en"/>
              <a:t>: </a:t>
            </a:r>
            <a:r>
              <a:rPr lang="en"/>
              <a:t>Non-institutionalized Population </a:t>
            </a:r>
            <a:endParaRPr b="1"/>
          </a:p>
        </p:txBody>
      </p:sp>
      <p:graphicFrame>
        <p:nvGraphicFramePr>
          <p:cNvPr id="208" name="Google Shape;208;p34"/>
          <p:cNvGraphicFramePr/>
          <p:nvPr/>
        </p:nvGraphicFramePr>
        <p:xfrm>
          <a:off x="834750" y="1664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{100925B9-4066-48E1-A7AC-193A9578E32B}</a:tableStyleId>
              </a:tblPr>
              <a:tblGrid>
                <a:gridCol w="3619500"/>
                <a:gridCol w="3619500"/>
              </a:tblGrid>
              <a:tr h="29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White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 White Employed for an increase of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Black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 Black Employed for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6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Hispanic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(Correlation less than 0.7)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6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Asian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(Correlation less than 0.7)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Interpretation</a:t>
            </a:r>
            <a:r>
              <a:rPr lang="en"/>
              <a:t>: Patents</a:t>
            </a:r>
            <a:endParaRPr/>
          </a:p>
        </p:txBody>
      </p:sp>
      <p:graphicFrame>
        <p:nvGraphicFramePr>
          <p:cNvPr id="214" name="Google Shape;214;p35"/>
          <p:cNvGraphicFramePr/>
          <p:nvPr/>
        </p:nvGraphicFramePr>
        <p:xfrm>
          <a:off x="56050" y="2233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{100925B9-4066-48E1-A7AC-193A9578E32B}</a:tableStyleId>
              </a:tblPr>
              <a:tblGrid>
                <a:gridCol w="1553300"/>
                <a:gridCol w="3467325"/>
              </a:tblGrid>
              <a:tr h="29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White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-2 White Employed for an increase of 100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Black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(Correlation less than 0.7)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6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Hispanic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 Hispanic Employed for 100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6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Asian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 Asian Employed for 100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15" name="Google Shape;215;p35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6356" y="2012825"/>
            <a:ext cx="3711675" cy="229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Interpretation</a:t>
            </a:r>
            <a:r>
              <a:rPr lang="en"/>
              <a:t>: Foreign born workers</a:t>
            </a:r>
            <a:endParaRPr/>
          </a:p>
        </p:txBody>
      </p:sp>
      <p:graphicFrame>
        <p:nvGraphicFramePr>
          <p:cNvPr id="221" name="Google Shape;221;p36"/>
          <p:cNvGraphicFramePr/>
          <p:nvPr/>
        </p:nvGraphicFramePr>
        <p:xfrm>
          <a:off x="834750" y="1664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{100925B9-4066-48E1-A7AC-193A9578E32B}</a:tableStyleId>
              </a:tblPr>
              <a:tblGrid>
                <a:gridCol w="937650"/>
                <a:gridCol w="4665925"/>
              </a:tblGrid>
              <a:tr h="29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White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-2 White Employed for an increase of 1,000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Black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(Correlation less than 0.7)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6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Hispanic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 Hispanic Employed for 1000</a:t>
                      </a:r>
                      <a:r>
                        <a:rPr lang="en"/>
                        <a:t>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6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Asian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 Asian Employed for 1,000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22" name="Google Shape;222;p36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9924" y="1664650"/>
            <a:ext cx="3262374" cy="201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Interpretation</a:t>
            </a:r>
            <a:r>
              <a:rPr lang="en"/>
              <a:t>: </a:t>
            </a:r>
            <a:r>
              <a:rPr lang="en"/>
              <a:t>All Workers in S&amp;E</a:t>
            </a:r>
            <a:endParaRPr/>
          </a:p>
        </p:txBody>
      </p:sp>
      <p:graphicFrame>
        <p:nvGraphicFramePr>
          <p:cNvPr id="228" name="Google Shape;228;p37"/>
          <p:cNvGraphicFramePr/>
          <p:nvPr/>
        </p:nvGraphicFramePr>
        <p:xfrm>
          <a:off x="363525" y="172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{100925B9-4066-48E1-A7AC-193A9578E32B}</a:tableStyleId>
              </a:tblPr>
              <a:tblGrid>
                <a:gridCol w="982575"/>
                <a:gridCol w="3629550"/>
              </a:tblGrid>
              <a:tr h="29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White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-2 White Employed for an increase of 1,000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Black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(Correlation less than 0.7)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6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Hispanic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-3 Hispanic Employed for 1,000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6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Asian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-1 Asian Employed for 1,000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29" name="Google Shape;2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5644" y="1484175"/>
            <a:ext cx="4157651" cy="2571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Interpretation</a:t>
            </a:r>
            <a:r>
              <a:rPr lang="en"/>
              <a:t>: </a:t>
            </a:r>
            <a:r>
              <a:rPr lang="en"/>
              <a:t>R&amp;D Obligations in Million Dollars</a:t>
            </a:r>
            <a:endParaRPr/>
          </a:p>
        </p:txBody>
      </p:sp>
      <p:graphicFrame>
        <p:nvGraphicFramePr>
          <p:cNvPr id="235" name="Google Shape;235;p38"/>
          <p:cNvGraphicFramePr/>
          <p:nvPr/>
        </p:nvGraphicFramePr>
        <p:xfrm>
          <a:off x="311700" y="1606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{100925B9-4066-48E1-A7AC-193A9578E32B}</a:tableStyleId>
              </a:tblPr>
              <a:tblGrid>
                <a:gridCol w="1097200"/>
                <a:gridCol w="3800975"/>
              </a:tblGrid>
              <a:tr h="29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White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8 White Employed for an increase of 1,000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Black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(Correlation less than 0.7)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6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Hispanic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 Hispanic Employed for 1000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6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Asian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 Asian Employed for 1,000 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36" name="Google Shape;23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1025" y="1489875"/>
            <a:ext cx="3949475" cy="247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Interpretation</a:t>
            </a:r>
            <a:r>
              <a:rPr lang="en"/>
              <a:t>: </a:t>
            </a:r>
            <a:r>
              <a:rPr lang="en"/>
              <a:t>State GDP in Million Dollars</a:t>
            </a:r>
            <a:endParaRPr/>
          </a:p>
        </p:txBody>
      </p:sp>
      <p:graphicFrame>
        <p:nvGraphicFramePr>
          <p:cNvPr id="242" name="Google Shape;242;p39"/>
          <p:cNvGraphicFramePr/>
          <p:nvPr/>
        </p:nvGraphicFramePr>
        <p:xfrm>
          <a:off x="311700" y="1715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{100925B9-4066-48E1-A7AC-193A9578E32B}</a:tableStyleId>
              </a:tblPr>
              <a:tblGrid>
                <a:gridCol w="1067525"/>
                <a:gridCol w="3799225"/>
              </a:tblGrid>
              <a:tr h="29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White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-2 White Employed for an increase of 10,000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Black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-2 Black Employed for 10,000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6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Hispanic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20 Hispanic Employed for 10,000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6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Asian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 Asian Employed for 10,000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43" name="Google Shape;2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8450" y="1715154"/>
            <a:ext cx="3840524" cy="237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</a:t>
            </a:r>
            <a:endParaRPr/>
          </a:p>
        </p:txBody>
      </p:sp>
      <p:sp>
        <p:nvSpPr>
          <p:cNvPr id="249" name="Google Shape;249;p4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Opposite trend between Whites and minorities in patents awarded.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 statistical significance between R&amp;D funds and graduation rate for general data </a:t>
            </a:r>
            <a:r>
              <a:rPr lang="en"/>
              <a:t>without</a:t>
            </a:r>
            <a:r>
              <a:rPr lang="en"/>
              <a:t> considering races.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1"/>
          <p:cNvSpPr txBox="1"/>
          <p:nvPr>
            <p:ph type="title"/>
          </p:nvPr>
        </p:nvSpPr>
        <p:spPr>
          <a:xfrm>
            <a:off x="729450" y="1318650"/>
            <a:ext cx="7688700" cy="3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Thank You!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Any questions?</a:t>
            </a:r>
            <a:endParaRPr sz="4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Members: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686625" y="1441200"/>
            <a:ext cx="7965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Himadri Bhandari: B.Sc.  in Information Technology and Economics with a minor in Applied Statistics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Sneha Joshi: B.Sc. in Computer Science with minor in Data Science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Meharban Arora: </a:t>
            </a:r>
            <a:r>
              <a:rPr lang="en"/>
              <a:t>B.Sc. in Information Technology and Economics with a minor in Applied Statistics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Manuel Gaunaurd: </a:t>
            </a:r>
            <a:r>
              <a:rPr lang="en"/>
              <a:t>B.Sc.  Economics  with minors in Finance and Applied Statistics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Tsiorisoa Rakotondrabe: B.Sc. </a:t>
            </a:r>
            <a:r>
              <a:rPr lang="en"/>
              <a:t> Economics  with minors in Finance and Applied Statistics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/>
          <p:nvPr>
            <p:ph type="title"/>
          </p:nvPr>
        </p:nvSpPr>
        <p:spPr>
          <a:xfrm>
            <a:off x="311700" y="364050"/>
            <a:ext cx="8520600" cy="114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Interpretation</a:t>
            </a:r>
            <a:r>
              <a:rPr lang="en"/>
              <a:t>: Hispanic Employment Number (National Analysis)</a:t>
            </a:r>
            <a:endParaRPr/>
          </a:p>
        </p:txBody>
      </p:sp>
      <p:graphicFrame>
        <p:nvGraphicFramePr>
          <p:cNvPr id="260" name="Google Shape;260;p42"/>
          <p:cNvGraphicFramePr/>
          <p:nvPr/>
        </p:nvGraphicFramePr>
        <p:xfrm>
          <a:off x="847225" y="1793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{100925B9-4066-48E1-A7AC-193A9578E32B}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Patents Awarded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 Hispanic Employed for 100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Foreign Born Workers in Science and Engineering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r>
                        <a:rPr lang="en"/>
                        <a:t> Hispanic Employed for 100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All Workers in Science and Engineering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-3</a:t>
                      </a:r>
                      <a:r>
                        <a:rPr lang="en"/>
                        <a:t> Hispanic Employed for 1,000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R&amp;D Obligations in Million Dollars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 Hispanic Employed for 100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State GDP in Million Dollars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 Hispanic Employed for 1,000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61" name="Google Shape;261;p42"/>
          <p:cNvSpPr txBox="1"/>
          <p:nvPr/>
        </p:nvSpPr>
        <p:spPr>
          <a:xfrm>
            <a:off x="847225" y="4582025"/>
            <a:ext cx="36069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Adjusted R-squared: 0.53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Interpretation</a:t>
            </a:r>
            <a:r>
              <a:rPr lang="en"/>
              <a:t>: Asian Employment Number (National Analysis)</a:t>
            </a:r>
            <a:endParaRPr/>
          </a:p>
        </p:txBody>
      </p:sp>
      <p:graphicFrame>
        <p:nvGraphicFramePr>
          <p:cNvPr id="267" name="Google Shape;267;p43"/>
          <p:cNvGraphicFramePr/>
          <p:nvPr/>
        </p:nvGraphicFramePr>
        <p:xfrm>
          <a:off x="849775" y="1353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{100925B9-4066-48E1-A7AC-193A9578E32B}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Patents Awarded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 Asian</a:t>
                      </a:r>
                      <a:r>
                        <a:rPr lang="en"/>
                        <a:t> Employed for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Foreign Born Workers in Science and Engineering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r>
                        <a:rPr lang="en"/>
                        <a:t> Asian Employed for 1,000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All Workers in Science and Engineering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r>
                        <a:rPr lang="en"/>
                        <a:t> Asian Employed for 1,000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R&amp;D Performed in Million Dollars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r>
                        <a:rPr lang="en"/>
                        <a:t> Asian Employed for 1,000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State GDP in Million Dollars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r>
                        <a:rPr lang="en"/>
                        <a:t> Asian Employed for 10,000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68" name="Google Shape;268;p43"/>
          <p:cNvSpPr txBox="1"/>
          <p:nvPr/>
        </p:nvSpPr>
        <p:spPr>
          <a:xfrm>
            <a:off x="849775" y="4386500"/>
            <a:ext cx="36069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Adjusted R-squared: 0.64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>
            <p:ph type="title"/>
          </p:nvPr>
        </p:nvSpPr>
        <p:spPr>
          <a:xfrm>
            <a:off x="727650" y="1129450"/>
            <a:ext cx="7688700" cy="53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Interpretation</a:t>
            </a:r>
            <a:r>
              <a:rPr lang="en"/>
              <a:t>: White Employment Number (National Analysis)</a:t>
            </a:r>
            <a:endParaRPr/>
          </a:p>
        </p:txBody>
      </p:sp>
      <p:graphicFrame>
        <p:nvGraphicFramePr>
          <p:cNvPr id="274" name="Google Shape;274;p44"/>
          <p:cNvGraphicFramePr/>
          <p:nvPr/>
        </p:nvGraphicFramePr>
        <p:xfrm>
          <a:off x="834750" y="1664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{100925B9-4066-48E1-A7AC-193A9578E32B}</a:tableStyleId>
              </a:tblPr>
              <a:tblGrid>
                <a:gridCol w="3619500"/>
                <a:gridCol w="3619500"/>
              </a:tblGrid>
              <a:tr h="29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Non-institutionalized Population Number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 White Employed for an increase of 10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Patents Awarded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 White Employed for </a:t>
                      </a:r>
                      <a:r>
                        <a:rPr lang="en"/>
                        <a:t>an increase of </a:t>
                      </a:r>
                      <a:r>
                        <a:rPr lang="en"/>
                        <a:t>100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6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Foreign Born Workers in S&amp;E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 White Employed for </a:t>
                      </a:r>
                      <a:r>
                        <a:rPr lang="en"/>
                        <a:t>an increase of </a:t>
                      </a:r>
                      <a:r>
                        <a:rPr lang="en"/>
                        <a:t>1,000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6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All Wo</a:t>
                      </a:r>
                      <a:r>
                        <a:rPr lang="en"/>
                        <a:t>rkers in S&amp;E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 White Employed for </a:t>
                      </a:r>
                      <a:r>
                        <a:rPr lang="en"/>
                        <a:t>an increase of </a:t>
                      </a:r>
                      <a:r>
                        <a:rPr lang="en"/>
                        <a:t>10,000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R&amp;D Performed in Million Dollars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 White Employed for </a:t>
                      </a:r>
                      <a:r>
                        <a:rPr lang="en"/>
                        <a:t>an increase of </a:t>
                      </a:r>
                      <a:r>
                        <a:rPr lang="en"/>
                        <a:t>1,000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6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State GDP in Million Dollars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 White Employed for </a:t>
                      </a:r>
                      <a:r>
                        <a:rPr lang="en"/>
                        <a:t>an increase of </a:t>
                      </a:r>
                      <a:r>
                        <a:rPr lang="en"/>
                        <a:t>10,000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75" name="Google Shape;275;p44"/>
          <p:cNvSpPr txBox="1"/>
          <p:nvPr/>
        </p:nvSpPr>
        <p:spPr>
          <a:xfrm>
            <a:off x="0" y="4692300"/>
            <a:ext cx="29817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Adjusted R-squared: 0.974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6" name="Google Shape;276;p44"/>
          <p:cNvSpPr txBox="1"/>
          <p:nvPr/>
        </p:nvSpPr>
        <p:spPr>
          <a:xfrm>
            <a:off x="6559825" y="4650375"/>
            <a:ext cx="25842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S&amp;E = Science and Engineering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Interpretation</a:t>
            </a:r>
            <a:r>
              <a:rPr lang="en"/>
              <a:t>: Black Employment Number (National Analysis)</a:t>
            </a:r>
            <a:endParaRPr/>
          </a:p>
        </p:txBody>
      </p:sp>
      <p:graphicFrame>
        <p:nvGraphicFramePr>
          <p:cNvPr id="282" name="Google Shape;282;p45"/>
          <p:cNvGraphicFramePr/>
          <p:nvPr/>
        </p:nvGraphicFramePr>
        <p:xfrm>
          <a:off x="834750" y="2210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{100925B9-4066-48E1-A7AC-193A9578E32B}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Non-institutionalized Population Number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r>
                        <a:rPr lang="en"/>
                        <a:t> Black Employed for 10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State GDP in Million Dollars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 Black Employed for 10,000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83" name="Google Shape;283;p45"/>
          <p:cNvSpPr txBox="1"/>
          <p:nvPr/>
        </p:nvSpPr>
        <p:spPr>
          <a:xfrm>
            <a:off x="847225" y="4582025"/>
            <a:ext cx="36069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Adjusted R-squared: 0.974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727650" y="1603175"/>
            <a:ext cx="7688700" cy="2261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How is graduation rates being affected by federal funds, number of patents (and other innovation indicators), and unemployment rates categorized by state considering the racial differences within each state?</a:t>
            </a:r>
            <a:endParaRPr sz="24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89" name="Google Shape;89;p17"/>
          <p:cNvGraphicFramePr/>
          <p:nvPr/>
        </p:nvGraphicFramePr>
        <p:xfrm>
          <a:off x="729450" y="1991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{100925B9-4066-48E1-A7AC-193A9578E32B}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As unemployed people per state increase (+)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Graduation rates decrease (-)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As patents awarded in S&amp;E/1000 individuals increase (+)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Graduation rates increase (+)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As R&amp;D Obligations in S&amp;E increase (+)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Graduation</a:t>
                      </a:r>
                      <a:r>
                        <a:rPr lang="en"/>
                        <a:t> rates increase (+)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0" name="Google Shape;90;p17"/>
          <p:cNvSpPr txBox="1"/>
          <p:nvPr/>
        </p:nvSpPr>
        <p:spPr>
          <a:xfrm>
            <a:off x="0" y="4512750"/>
            <a:ext cx="31623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S&amp;E: Science and Engineering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R&amp;D: Research and Development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Demographics analysis per state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analyzed the demographics per </a:t>
            </a:r>
            <a:r>
              <a:rPr lang="en"/>
              <a:t>state</a:t>
            </a:r>
            <a:r>
              <a:rPr lang="en"/>
              <a:t> to see how the distribution lies in each state, the following link has all the visualizations for each </a:t>
            </a:r>
            <a:r>
              <a:rPr lang="en"/>
              <a:t>state</a:t>
            </a:r>
            <a:r>
              <a:rPr lang="en"/>
              <a:t> from 2008 - 2019: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Demographics Per State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5332225" y="826125"/>
            <a:ext cx="3084000" cy="53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</a:t>
            </a:r>
            <a:r>
              <a:rPr lang="en"/>
              <a:t>you know? 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5236075" y="1424075"/>
            <a:ext cx="3618900" cy="29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 </a:t>
            </a:r>
            <a:r>
              <a:rPr lang="en" sz="1400"/>
              <a:t>New Mexico: Nuclear Laboratory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-Maryland: NIH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-</a:t>
            </a:r>
            <a:r>
              <a:rPr lang="en" sz="1400"/>
              <a:t> </a:t>
            </a:r>
            <a:r>
              <a:rPr lang="en" sz="1400"/>
              <a:t>DC and Alabama 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-Show high Federal R&amp;D Funds Obligation per person in Science and Engineering field 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- 2003-2019 (Begin&amp;End)| 2009(financial crisis )</a:t>
            </a:r>
            <a:endParaRPr sz="1400"/>
          </a:p>
        </p:txBody>
      </p:sp>
      <p:pic>
        <p:nvPicPr>
          <p:cNvPr id="103" name="Google Shape;103;p19"/>
          <p:cNvPicPr preferRelativeResize="0"/>
          <p:nvPr/>
        </p:nvPicPr>
        <p:blipFill rotWithShape="1">
          <a:blip r:embed="rId3">
            <a:alphaModFix/>
          </a:blip>
          <a:srcRect b="0" l="3521" r="0" t="0"/>
          <a:stretch/>
        </p:blipFill>
        <p:spPr>
          <a:xfrm>
            <a:off x="128475" y="826125"/>
            <a:ext cx="4986874" cy="393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5139475" y="1125900"/>
            <a:ext cx="3364500" cy="53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GradRate By Race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5182375" y="1832625"/>
            <a:ext cx="3437100" cy="26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 Asians have higher graduation rate comparatively. 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- We looked at public institutions. 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-Further Questions: Could it be funding? Could it be that Asians get more honorary patent awards? Has it changed now? 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-Know your data </a:t>
            </a:r>
            <a:endParaRPr sz="1400"/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3">
            <a:alphaModFix/>
          </a:blip>
          <a:srcRect b="0" l="2982" r="4115" t="0"/>
          <a:stretch/>
        </p:blipFill>
        <p:spPr>
          <a:xfrm>
            <a:off x="342625" y="942250"/>
            <a:ext cx="4593426" cy="356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5043125" y="708350"/>
            <a:ext cx="3375000" cy="61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Skew?</a:t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5043125" y="1447150"/>
            <a:ext cx="3640500" cy="27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402"/>
              <a:t>-Visualizing every step to understand better.</a:t>
            </a:r>
            <a:endParaRPr sz="1402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402"/>
              <a:t>- Graduation rate for West </a:t>
            </a:r>
            <a:r>
              <a:rPr lang="en" sz="1402"/>
              <a:t>Virginia</a:t>
            </a:r>
            <a:r>
              <a:rPr lang="en" sz="1402"/>
              <a:t> 2008 is below 60%.</a:t>
            </a:r>
            <a:endParaRPr sz="1402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402"/>
              <a:t>-A major drop like don’t just happen. </a:t>
            </a:r>
            <a:endParaRPr sz="1402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402"/>
              <a:t>- Could it be human error? Could it data error? </a:t>
            </a:r>
            <a:endParaRPr sz="1402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402"/>
              <a:t>We are aware of what might affect our regression models. </a:t>
            </a:r>
            <a:endParaRPr sz="1402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rPr lang="en" sz="1402"/>
              <a:t>  </a:t>
            </a:r>
            <a:endParaRPr sz="1402"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50" y="621025"/>
            <a:ext cx="4978874" cy="401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